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Default Extension="fntdata" ContentType="application/x-fontdata"/>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embedTrueType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notesMasterIdLst>
    <p:notesMasterId r:id="rId18"/>
  </p:notesMasterIdLst>
  <p:sldSz cx="9144000" cy="5143500"/>
  <p:notesSz cx="5143500" cy="9144000"/>
  <p:embeddedFontLst>
    <p:embeddedFont>
      <p:font typeface="Space Grotesk"/>
      <p:regular r:id="rId23"/>
    </p:embeddedFont>
    <p:embeddedFont>
      <p:font typeface="Besley"/>
      <p:regular r:id="rId24"/>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notesMaster" Target="notesMasters/notesMaster1.xml"/><Relationship Id="rId19" Type="http://schemas.openxmlformats.org/officeDocument/2006/relationships/presProps" Target="presProps.xml"/><Relationship Id="rId20" Type="http://schemas.openxmlformats.org/officeDocument/2006/relationships/viewProps" Target="viewProps.xml"/><Relationship Id="rId21" Type="http://schemas.openxmlformats.org/officeDocument/2006/relationships/theme" Target="theme/theme1.xml"/><Relationship Id="rId22" Type="http://schemas.openxmlformats.org/officeDocument/2006/relationships/tableStyles" Target="tableStyles.xml"/><Relationship Id="rId23" Type="http://schemas.openxmlformats.org/officeDocument/2006/relationships/font" Target="fonts/rId23.fntdata"/><Relationship Id="rId24" Type="http://schemas.openxmlformats.org/officeDocument/2006/relationships/font" Target="fonts/rId24.fntdata"/></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Good afternoon, everyone.
Today, I’m presenting insights from our analysis of Cyclistic’s historical bike‑share data.
Our goal is to understand how casual riders and annual members use Cyclistic differently.
These insights will directly inform our strategy to convert casual riders into annual members — the segment that drives long‑term profitability.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Cyclistic’s business model includes:
Single‑ride passes
Full‑day passes
Annual memberships
While casual riders (single‑ride and day‑pass users) make up a large portion of total trips, annual members generate more stable, predictable revenue and demonstrate higher long‑term engagement.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move forward, executives require clear, compelling evidence—supported by professional data visualizations—that demonstrates:
How the two rider groups behave differently
Where opportunities for conversion exist
Why targeted membership campaigns will be effective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insights will reveal the motivations, habits, and needs of each group.</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allows Cyclistic to design behavior‑aligned membership offers.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Annual members generate significantly more predictable revenue.
Casual riders already know and trust Cyclistic — they’re the warmest leads we have.
If we understand their behavior, we can design targeted campaigns that speak directly to their needs and habits.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Steps — Clean and prepare the dataset
Build Tableau calculated fields
Key fields include:
Ride Length (Minutes)
Day of Week
Hour of Day
Rider Type (cleaned)
These power all visualizations.
Each visualization is designed to answer a specific business question:
Ride Frequency: Who rides more often?
Ride Duration: Who takes longer trips?
Day‑of‑Week Patterns: When do casual riders vs members ride?
Ride Length Trends: How does duration change across the week?
Station Hotspots: Where do casual riders cluster?
Bike Type Preference: Which bikes do casual riders prefer?
Time‑of‑Day Patterns: Are they commuters or leisure riders?
These visuals make the behavioral differences unmistakable.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Members ride far more often than casual riders.
Indicates commuter‑driven, habitual usage.
Casual riders use Cyclistic occasionally — a key conversion opportunity.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Casual riders consistently take longer rides.
Suggests leisure, tourism, weekend exploration.
Membership can be framed as cost savings for long rides.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Members account for 88.64% of total Ride Count, significantly outperforming casual riders at 11.36%.
·       Ride Count increased by 35.3% from period 6 to 7.
·       However, overall Ride Count decreased by 23.85% from Monday to Sunday, with a significant 49.86% drop from Tuesday to Saturday.
·       The maximum Ride Count (69,697) was recorded for members on Tuesday, while the minimum (4855) was for casual riders on Monday.
Members peak Monday–Friday.
Casual riders peak Saturday–Sunday.
Confirms two distinct personas: commuters vs leisure riders.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Casual users' average ride length increased by 28.81% from Monday to Sunday, peaking at 125.43 minutes on Thursday.
·       Member users also experienced a 22.77% increase in average ride length from Monday to Sunday, with their minimum of 11.04 minutes on Tuesday.
·       Notably, casual users consistently exhibit significantly longer average ride lengths, with their maximum being over ten times the member minimum.</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HQ QR has the highest Casual Ride Count at 3766, comprising 25.34% of the total and significantly exceeding the average of 743.05. Dearborn St &amp; Erie St recorded the lowest count at 308, representing 2.07% of the total.
These stations are ideal for targeted membership promotions such as:
QR‑code membership offers
Kiosk messaging
Geo‑targeted digital ads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Highlight unlimited weekend rides, discounted leisure plans, or “weekend adventure memberships.”
Position membership as a cost‑saving alternative for long, frequent weekend rides.
Deploy targeted messaging at HQ QR.
Use app notifications, social media ads, and email campaigns timed around weekend peaks.
These strategies align membership benefits with casual riders’ existing habits, increasing the likelihood of conversion.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insights provide actionable pathways to increase annual memberships through targeted, behavior-aligned marketing strategies. By focusing on weekend engagement, leisure behavior, electric bike preferences, and high‑traffic stations, Cyclistic can convert casual riders into long‑term members and strengthen its revenue base.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1.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slideLayout" Target="../slideLayouts/slideLayout1.xml"/><Relationship Id="rId3"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slideLayout" Target="../slideLayouts/slideLayout1.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slideLayout" Target="../slideLayouts/slideLayout1.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slideLayout" Target="../slideLayouts/slideLayout1.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slideLayout" Target="../slideLayouts/slideLayout1.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slideLayout" Target="../slideLayouts/slideLayout1.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png"/><Relationship Id="rId2" Type="http://schemas.openxmlformats.org/officeDocument/2006/relationships/slideLayout" Target="../slideLayouts/slideLayout1.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png"/><Relationship Id="rId2" Type="http://schemas.openxmlformats.org/officeDocument/2006/relationships/image" Target="../media/image-10-2.png"/><Relationship Id="rId3" Type="http://schemas.openxmlformats.org/officeDocument/2006/relationships/slideLayout" Target="../slideLayouts/slideLayout1.xml"/><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image" Target="../media/image-11-2.png"/><Relationship Id="rId3" Type="http://schemas.openxmlformats.org/officeDocument/2006/relationships/slideLayout" Target="../slideLayouts/slideLayout1.xml"/><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image" Target="../media/image-12-2.png"/><Relationship Id="rId3" Type="http://schemas.openxmlformats.org/officeDocument/2006/relationships/slideLayout" Target="../slideLayouts/slideLayout1.xml"/><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png"/><Relationship Id="rId2" Type="http://schemas.openxmlformats.org/officeDocument/2006/relationships/image" Target="../media/image-13-2.png"/><Relationship Id="rId3" Type="http://schemas.openxmlformats.org/officeDocument/2006/relationships/slideLayout" Target="../slideLayouts/slideLayout1.xml"/><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png"/><Relationship Id="rId2" Type="http://schemas.openxmlformats.org/officeDocument/2006/relationships/image" Target="../media/image-14-2.png"/><Relationship Id="rId3" Type="http://schemas.openxmlformats.org/officeDocument/2006/relationships/slideLayout" Target="../slideLayouts/slideLayout1.xml"/><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png"/><Relationship Id="rId2" Type="http://schemas.openxmlformats.org/officeDocument/2006/relationships/slideLayout" Target="../slideLayouts/slideLayout1.xml"/><Relationship Id="rId3"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png"/><Relationship Id="rId2" Type="http://schemas.openxmlformats.org/officeDocument/2006/relationships/slideLayout" Target="../slideLayouts/slideLayout1.xml"/><Relationship Id="rId3" Type="http://schemas.openxmlformats.org/officeDocument/2006/relationships/notesSlide" Target="../notesSlides/notesSlide16.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FF5D1"/>
        </a:solidFill>
      </p:bgPr>
    </p:bg>
    <p:spTree>
      <p:nvGrpSpPr>
        <p:cNvPr id="1" name=""/>
        <p:cNvGrpSpPr/>
        <p:nvPr/>
      </p:nvGrpSpPr>
      <p:grpSpPr>
        <a:xfrm>
          <a:off x="0" y="0"/>
          <a:ext cx="0" cy="0"/>
          <a:chOff x="0" y="0"/>
          <a:chExt cx="0" cy="0"/>
        </a:xfrm>
      </p:grpSpPr>
      <p:pic>
        <p:nvPicPr>
          <p:cNvPr id="3" name="Image 0" descr="preencoded.png">    </p:cNvPr>
          <p:cNvPicPr>
            <a:picLocks noChangeAspect="1"/>
          </p:cNvPicPr>
          <p:nvPr/>
        </p:nvPicPr>
        <p:blipFill>
          <a:blip r:embed="rId1"/>
          <a:srcRect l="0" r="0" t="0" b="0"/>
          <a:stretch/>
        </p:blipFill>
        <p:spPr>
          <a:xfrm>
            <a:off x="0" y="0"/>
            <a:ext cx="9144000" cy="5143500"/>
          </a:xfrm>
          <a:prstGeom prst="rect">
            <a:avLst/>
          </a:prstGeom>
        </p:spPr>
      </p:pic>
      <p:sp>
        <p:nvSpPr>
          <p:cNvPr id="4" name="Text 0"/>
          <p:cNvSpPr/>
          <p:nvPr/>
        </p:nvSpPr>
        <p:spPr>
          <a:xfrm>
            <a:off x="1195388" y="1819275"/>
            <a:ext cx="6753225" cy="571500"/>
          </a:xfrm>
          <a:prstGeom prst="rect">
            <a:avLst/>
          </a:prstGeom>
          <a:noFill/>
          <a:ln/>
        </p:spPr>
        <p:txBody>
          <a:bodyPr wrap="square" lIns="0" tIns="0" rIns="0" bIns="0" rtlCol="0" anchor="ctr"/>
          <a:lstStyle/>
          <a:p>
            <a:pPr algn="ctr" indent="0" marL="0">
              <a:lnSpc>
                <a:spcPts val="2138"/>
              </a:lnSpc>
              <a:buNone/>
            </a:pPr>
            <a:r>
              <a:rPr lang="en-US" sz="1995" spc="200" kern="0" dirty="0">
                <a:solidFill>
                  <a:srgbClr val="FFFFFF">
                    <a:alpha val="99000"/>
                  </a:srgbClr>
                </a:solidFill>
                <a:latin typeface="Space Grotesk" pitchFamily="34" charset="0"/>
                <a:ea typeface="Space Grotesk" pitchFamily="34" charset="-122"/>
                <a:cs typeface="Space Grotesk" pitchFamily="34" charset="-120"/>
              </a:rPr>
              <a:t>Cyclistic Rider Behavior Analysis &amp; Membership Conversion Strategy</a:t>
            </a:r>
            <a:endParaRPr lang="en-US" sz="1995" dirty="0"/>
          </a:p>
        </p:txBody>
      </p:sp>
      <p:sp>
        <p:nvSpPr>
          <p:cNvPr id="5" name="Text 1"/>
          <p:cNvSpPr/>
          <p:nvPr/>
        </p:nvSpPr>
        <p:spPr>
          <a:xfrm>
            <a:off x="2400300" y="4243388"/>
            <a:ext cx="2224088" cy="333375"/>
          </a:xfrm>
          <a:prstGeom prst="rect">
            <a:avLst/>
          </a:prstGeom>
          <a:noFill/>
          <a:ln/>
        </p:spPr>
        <p:txBody>
          <a:bodyPr wrap="square" lIns="0" tIns="0" rIns="0" bIns="0" rtlCol="0" anchor="t"/>
          <a:lstStyle/>
          <a:p>
            <a:pPr algn="ctr" indent="0" marL="0">
              <a:lnSpc>
                <a:spcPts val="2494"/>
              </a:lnSpc>
              <a:buNone/>
            </a:pPr>
            <a:r>
              <a:rPr lang="en-US" sz="2280" dirty="0">
                <a:solidFill>
                  <a:srgbClr val="FFFFFF">
                    <a:alpha val="99000"/>
                  </a:srgbClr>
                </a:solidFill>
                <a:latin typeface="Besley" pitchFamily="34" charset="0"/>
                <a:ea typeface="Besley" pitchFamily="34" charset="-122"/>
                <a:cs typeface="Besley" pitchFamily="34" charset="-120"/>
              </a:rPr>
              <a:t>AUGUST 2026</a:t>
            </a:r>
            <a:endParaRPr lang="en-US" sz="2280" dirty="0"/>
          </a:p>
        </p:txBody>
      </p:sp>
      <p:sp>
        <p:nvSpPr>
          <p:cNvPr id="6" name="Shape 2"/>
          <p:cNvSpPr/>
          <p:nvPr/>
        </p:nvSpPr>
        <p:spPr>
          <a:xfrm>
            <a:off x="0" y="4819650"/>
            <a:ext cx="9144000" cy="0"/>
          </a:xfrm>
          <a:prstGeom prst="line">
            <a:avLst/>
          </a:prstGeom>
          <a:noFill/>
          <a:ln w="4524">
            <a:solidFill>
              <a:srgbClr val="000000"/>
            </a:solidFill>
            <a:prstDash val="solid"/>
          </a:ln>
        </p:spPr>
      </p:sp>
      <p:sp>
        <p:nvSpPr>
          <p:cNvPr id="7" name="Text 3"/>
          <p:cNvSpPr/>
          <p:nvPr/>
        </p:nvSpPr>
        <p:spPr>
          <a:xfrm>
            <a:off x="2443163" y="190500"/>
            <a:ext cx="4257675" cy="285750"/>
          </a:xfrm>
          <a:prstGeom prst="rect">
            <a:avLst/>
          </a:prstGeom>
          <a:noFill/>
          <a:ln/>
        </p:spPr>
        <p:txBody>
          <a:bodyPr wrap="square" lIns="0" tIns="0" rIns="0" bIns="0" rtlCol="0" anchor="t"/>
          <a:lstStyle/>
          <a:p>
            <a:pPr algn="ctr" indent="0" marL="0">
              <a:lnSpc>
                <a:spcPts val="2138"/>
              </a:lnSpc>
              <a:buNone/>
            </a:pPr>
            <a:r>
              <a:rPr lang="en-US" sz="1995" spc="200" kern="0" dirty="0">
                <a:solidFill>
                  <a:srgbClr val="FFFFFF">
                    <a:alpha val="99000"/>
                  </a:srgbClr>
                </a:solidFill>
                <a:latin typeface="Space Grotesk" pitchFamily="34" charset="0"/>
                <a:ea typeface="Space Grotesk" pitchFamily="34" charset="-122"/>
                <a:cs typeface="Space Grotesk" pitchFamily="34" charset="-120"/>
              </a:rPr>
              <a:t>Fictional Cyclistic Company</a:t>
            </a:r>
            <a:endParaRPr lang="en-US" sz="1995" dirty="0"/>
          </a:p>
        </p:txBody>
      </p:sp>
      <p:sp>
        <p:nvSpPr>
          <p:cNvPr id="8" name="Shape 4"/>
          <p:cNvSpPr/>
          <p:nvPr/>
        </p:nvSpPr>
        <p:spPr>
          <a:xfrm>
            <a:off x="0" y="666750"/>
            <a:ext cx="9144000" cy="0"/>
          </a:xfrm>
          <a:prstGeom prst="line">
            <a:avLst/>
          </a:prstGeom>
          <a:noFill/>
          <a:ln w="27146">
            <a:solidFill>
              <a:srgbClr val="000000"/>
            </a:solidFill>
            <a:prstDash val="solid"/>
          </a:ln>
        </p:spPr>
      </p:sp>
      <p:sp>
        <p:nvSpPr>
          <p:cNvPr id="9" name="Text 5"/>
          <p:cNvSpPr/>
          <p:nvPr/>
        </p:nvSpPr>
        <p:spPr>
          <a:xfrm>
            <a:off x="2309813" y="2881313"/>
            <a:ext cx="4629150" cy="228600"/>
          </a:xfrm>
          <a:prstGeom prst="rect">
            <a:avLst/>
          </a:prstGeom>
          <a:noFill/>
          <a:ln/>
        </p:spPr>
        <p:txBody>
          <a:bodyPr wrap="square" lIns="0" tIns="0" rIns="0" bIns="0" rtlCol="0" anchor="t"/>
          <a:lstStyle/>
          <a:p>
            <a:pPr algn="ctr" indent="0" marL="0">
              <a:lnSpc>
                <a:spcPts val="1710"/>
              </a:lnSpc>
              <a:buNone/>
            </a:pPr>
            <a:r>
              <a:rPr lang="en-US" sz="1283" dirty="0">
                <a:solidFill>
                  <a:srgbClr val="FFFFFF">
                    <a:alpha val="99000"/>
                  </a:srgbClr>
                </a:solidFill>
                <a:latin typeface="Space Grotesk" pitchFamily="34" charset="0"/>
                <a:ea typeface="Space Grotesk" pitchFamily="34" charset="-122"/>
                <a:cs typeface="Space Grotesk" pitchFamily="34" charset="-120"/>
              </a:rPr>
              <a:t>Data‑Driven Insights for Increasing Annual Memberships</a:t>
            </a:r>
            <a:endParaRPr lang="en-US" sz="1283"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5D1"/>
        </a:solidFill>
      </p:bgPr>
    </p:bg>
    <p:spTree>
      <p:nvGrpSpPr>
        <p:cNvPr id="1" name=""/>
        <p:cNvGrpSpPr/>
        <p:nvPr/>
      </p:nvGrpSpPr>
      <p:grpSpPr>
        <a:xfrm>
          <a:off x="0" y="0"/>
          <a:ext cx="0" cy="0"/>
          <a:chOff x="0" y="0"/>
          <a:chExt cx="0" cy="0"/>
        </a:xfrm>
      </p:grpSpPr>
      <p:pic>
        <p:nvPicPr>
          <p:cNvPr id="3" name="Image 0" descr="preencoded.png">    </p:cNvPr>
          <p:cNvPicPr>
            <a:picLocks noChangeAspect="1"/>
          </p:cNvPicPr>
          <p:nvPr/>
        </p:nvPicPr>
        <p:blipFill>
          <a:blip r:embed="rId1"/>
          <a:srcRect l="0" r="1133" t="0" b="12020"/>
          <a:stretch/>
        </p:blipFill>
        <p:spPr>
          <a:xfrm>
            <a:off x="-104775" y="19050"/>
            <a:ext cx="9144000" cy="5124450"/>
          </a:xfrm>
          <a:prstGeom prst="rect">
            <a:avLst/>
          </a:prstGeom>
        </p:spPr>
      </p:pic>
      <p:sp>
        <p:nvSpPr>
          <p:cNvPr id="4" name="Text 0"/>
          <p:cNvSpPr/>
          <p:nvPr/>
        </p:nvSpPr>
        <p:spPr>
          <a:xfrm>
            <a:off x="47625" y="2247900"/>
            <a:ext cx="3457575" cy="647700"/>
          </a:xfrm>
          <a:prstGeom prst="rect">
            <a:avLst/>
          </a:prstGeom>
          <a:solidFill>
            <a:srgbClr val="E4EEC2"/>
          </a:solidFill>
          <a:ln/>
        </p:spPr>
        <p:txBody>
          <a:bodyPr wrap="square" rtlCol="0" anchor="ctr"/>
          <a:lstStyle/>
          <a:p>
            <a:pPr indent="0" marL="0">
              <a:buNone/>
            </a:pPr>
            <a:r>
              <a:rPr lang="en-US" dirty="0">
                <a:solidFill>
                  <a:srgbClr val="000000"/>
                </a:solidFill>
              </a:rPr>
              <a:t>The problem</a:t>
            </a:r>
            <a:endParaRPr lang="en-US" dirty="0"/>
          </a:p>
        </p:txBody>
      </p:sp>
      <p:sp>
        <p:nvSpPr>
          <p:cNvPr id="5" name="Text 1"/>
          <p:cNvSpPr/>
          <p:nvPr/>
        </p:nvSpPr>
        <p:spPr>
          <a:xfrm>
            <a:off x="5133975" y="214313"/>
            <a:ext cx="3333750" cy="290513"/>
          </a:xfrm>
          <a:prstGeom prst="rect">
            <a:avLst/>
          </a:prstGeom>
          <a:solidFill>
            <a:srgbClr val="E4EEC2"/>
          </a:solidFill>
          <a:ln/>
        </p:spPr>
        <p:txBody>
          <a:bodyPr wrap="square" rtlCol="0" anchor="ctr"/>
          <a:lstStyle/>
          <a:p>
            <a:pPr indent="0" marL="0">
              <a:buNone/>
            </a:pPr>
            <a:r>
              <a:rPr lang="en-US" dirty="0">
                <a:solidFill>
                  <a:srgbClr val="000000"/>
                </a:solidFill>
              </a:rPr>
              <a:t>The Company</a:t>
            </a:r>
            <a:endParaRPr lang="en-US" dirty="0"/>
          </a:p>
        </p:txBody>
      </p:sp>
      <p:sp>
        <p:nvSpPr>
          <p:cNvPr id="6" name="Text 2"/>
          <p:cNvSpPr/>
          <p:nvPr/>
        </p:nvSpPr>
        <p:spPr>
          <a:xfrm>
            <a:off x="4824413" y="700088"/>
            <a:ext cx="3952875" cy="2038350"/>
          </a:xfrm>
          <a:prstGeom prst="rect">
            <a:avLst/>
          </a:prstGeom>
          <a:solidFill>
            <a:srgbClr val="F0F0F0"/>
          </a:solidFill>
          <a:ln/>
        </p:spPr>
        <p:txBody>
          <a:bodyPr wrap="square" rtlCol="0" anchor="ctr"/>
          <a:lstStyle/>
          <a:p>
            <a:pPr indent="0" marL="0">
              <a:buNone/>
            </a:pPr>
            <a:r>
              <a:rPr lang="en-US" dirty="0">
                <a:solidFill>
                  <a:srgbClr val="000000"/>
                </a:solidFill>
              </a:rPr>
              <a:t>●Cyclistic is a public bike‑share service operating across Chicago, offering thousands of bicycles distributed through a network of docking stations throughout the city.
</a:t>
            </a:r>
            <a:endParaRPr lang="en-US" dirty="0"/>
          </a:p>
        </p:txBody>
      </p:sp>
      <p:sp>
        <p:nvSpPr>
          <p:cNvPr id="7" name="Text 3"/>
          <p:cNvSpPr/>
          <p:nvPr/>
        </p:nvSpPr>
        <p:spPr>
          <a:xfrm>
            <a:off x="4824413" y="2933700"/>
            <a:ext cx="3952875" cy="2038350"/>
          </a:xfrm>
          <a:prstGeom prst="rect">
            <a:avLst/>
          </a:prstGeom>
          <a:solidFill>
            <a:srgbClr val="F0F0F0"/>
          </a:solidFill>
          <a:ln/>
        </p:spPr>
        <p:txBody>
          <a:bodyPr wrap="square" rtlCol="0" anchor="ctr"/>
          <a:lstStyle/>
          <a:p>
            <a:pPr indent="0" marL="0">
              <a:buNone/>
            </a:pPr>
            <a:r>
              <a:rPr lang="en-US" dirty="0">
                <a:solidFill>
                  <a:srgbClr val="000000"/>
                </a:solidFill>
              </a:rPr>
              <a:t>●Riders can unlock a bike at one station and return it to any other, making Cyclistic a flexible mobility option for commuters, tourists, and recreational riders.</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5D1"/>
        </a:solidFill>
      </p:bgPr>
    </p:bg>
    <p:spTree>
      <p:nvGrpSpPr>
        <p:cNvPr id="1" name=""/>
        <p:cNvGrpSpPr/>
        <p:nvPr/>
      </p:nvGrpSpPr>
      <p:grpSpPr>
        <a:xfrm>
          <a:off x="0" y="0"/>
          <a:ext cx="0" cy="0"/>
          <a:chOff x="0" y="0"/>
          <a:chExt cx="0" cy="0"/>
        </a:xfrm>
      </p:grpSpPr>
      <p:pic>
        <p:nvPicPr>
          <p:cNvPr id="3" name="Image 0" descr="preencoded.png">    </p:cNvPr>
          <p:cNvPicPr>
            <a:picLocks noChangeAspect="1"/>
          </p:cNvPicPr>
          <p:nvPr/>
        </p:nvPicPr>
        <p:blipFill>
          <a:blip r:embed="rId1"/>
          <a:srcRect l="0" r="1133" t="0" b="12020"/>
          <a:stretch/>
        </p:blipFill>
        <p:spPr>
          <a:xfrm>
            <a:off x="-104775" y="19050"/>
            <a:ext cx="9144000" cy="5124450"/>
          </a:xfrm>
          <a:prstGeom prst="rect">
            <a:avLst/>
          </a:prstGeom>
        </p:spPr>
      </p:pic>
      <p:sp>
        <p:nvSpPr>
          <p:cNvPr id="4" name="Text 0"/>
          <p:cNvSpPr/>
          <p:nvPr/>
        </p:nvSpPr>
        <p:spPr>
          <a:xfrm>
            <a:off x="180975" y="2462213"/>
            <a:ext cx="3457575" cy="647700"/>
          </a:xfrm>
          <a:prstGeom prst="rect">
            <a:avLst/>
          </a:prstGeom>
          <a:solidFill>
            <a:srgbClr val="E4EEC2"/>
          </a:solidFill>
          <a:ln/>
        </p:spPr>
        <p:txBody>
          <a:bodyPr wrap="square" rtlCol="0" anchor="ctr"/>
          <a:lstStyle/>
          <a:p>
            <a:pPr indent="0" marL="0">
              <a:buNone/>
            </a:pPr>
            <a:r>
              <a:rPr lang="en-US" dirty="0">
                <a:solidFill>
                  <a:srgbClr val="000000"/>
                </a:solidFill>
              </a:rPr>
              <a:t>The problem</a:t>
            </a:r>
            <a:endParaRPr lang="en-US" dirty="0"/>
          </a:p>
        </p:txBody>
      </p:sp>
      <p:sp>
        <p:nvSpPr>
          <p:cNvPr id="5" name="Text 1"/>
          <p:cNvSpPr/>
          <p:nvPr/>
        </p:nvSpPr>
        <p:spPr>
          <a:xfrm>
            <a:off x="4672013" y="90488"/>
            <a:ext cx="3333750" cy="290513"/>
          </a:xfrm>
          <a:prstGeom prst="rect">
            <a:avLst/>
          </a:prstGeom>
          <a:solidFill>
            <a:srgbClr val="E4EEC2"/>
          </a:solidFill>
          <a:ln/>
        </p:spPr>
        <p:txBody>
          <a:bodyPr wrap="square" rtlCol="0" anchor="ctr"/>
          <a:lstStyle/>
          <a:p>
            <a:pPr indent="0" marL="0">
              <a:buNone/>
            </a:pPr>
            <a:r>
              <a:rPr lang="en-US" dirty="0">
                <a:solidFill>
                  <a:srgbClr val="000000"/>
                </a:solidFill>
              </a:rPr>
              <a:t>The Context</a:t>
            </a:r>
            <a:endParaRPr lang="en-US" dirty="0"/>
          </a:p>
        </p:txBody>
      </p:sp>
      <p:sp>
        <p:nvSpPr>
          <p:cNvPr id="6" name="Text 2"/>
          <p:cNvSpPr/>
          <p:nvPr/>
        </p:nvSpPr>
        <p:spPr>
          <a:xfrm>
            <a:off x="4519613" y="638175"/>
            <a:ext cx="3952875" cy="2038350"/>
          </a:xfrm>
          <a:prstGeom prst="rect">
            <a:avLst/>
          </a:prstGeom>
          <a:solidFill>
            <a:srgbClr val="F0F0F0"/>
          </a:solidFill>
          <a:ln/>
        </p:spPr>
        <p:txBody>
          <a:bodyPr wrap="square" rtlCol="0" anchor="ctr"/>
          <a:lstStyle/>
          <a:p>
            <a:pPr indent="0" marL="0">
              <a:buNone/>
            </a:pPr>
            <a:r>
              <a:rPr lang="en-US" dirty="0">
                <a:solidFill>
                  <a:srgbClr val="000000"/>
                </a:solidFill>
              </a:rPr>
              <a:t>●Cyclistic’s leadership has identified a strategic challenge: 
although casual riders frequently use the service, they don't contribute to long‑term revenue growth the same way annual members do.
</a:t>
            </a:r>
            <a:endParaRPr lang="en-US" dirty="0"/>
          </a:p>
        </p:txBody>
      </p:sp>
      <p:sp>
        <p:nvSpPr>
          <p:cNvPr id="7" name="Text 3"/>
          <p:cNvSpPr/>
          <p:nvPr/>
        </p:nvSpPr>
        <p:spPr>
          <a:xfrm>
            <a:off x="4519613" y="2933700"/>
            <a:ext cx="3952875" cy="2038350"/>
          </a:xfrm>
          <a:prstGeom prst="rect">
            <a:avLst/>
          </a:prstGeom>
          <a:solidFill>
            <a:srgbClr val="F0F0F0"/>
          </a:solidFill>
          <a:ln/>
        </p:spPr>
        <p:txBody>
          <a:bodyPr wrap="square" rtlCol="0" anchor="ctr"/>
          <a:lstStyle/>
          <a:p>
            <a:pPr indent="0" marL="0">
              <a:buNone/>
            </a:pPr>
            <a:r>
              <a:rPr lang="en-US" dirty="0">
                <a:solidFill>
                  <a:srgbClr val="000000"/>
                </a:solidFill>
              </a:rPr>
              <a:t>●The marketing director believes that converting casual riders into annual members is essential for Cyclistic’s future success.</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5D1"/>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rcRect l="0" r="1133" t="0" b="12020"/>
          <a:stretch/>
        </p:blipFill>
        <p:spPr>
          <a:xfrm>
            <a:off x="-104775" y="19050"/>
            <a:ext cx="9144000" cy="5124450"/>
          </a:xfrm>
          <a:prstGeom prst="rect">
            <a:avLst/>
          </a:prstGeom>
        </p:spPr>
      </p:pic>
      <p:sp>
        <p:nvSpPr>
          <p:cNvPr id="3" name="Text 0"/>
          <p:cNvSpPr/>
          <p:nvPr/>
        </p:nvSpPr>
        <p:spPr>
          <a:xfrm>
            <a:off x="304800" y="2157413"/>
            <a:ext cx="3457575" cy="647700"/>
          </a:xfrm>
          <a:prstGeom prst="rect">
            <a:avLst/>
          </a:prstGeom>
          <a:solidFill>
            <a:srgbClr val="E4EEC2"/>
          </a:solidFill>
          <a:ln/>
        </p:spPr>
        <p:txBody>
          <a:bodyPr wrap="square" rtlCol="0" anchor="ctr"/>
          <a:lstStyle/>
          <a:p>
            <a:pPr indent="0" marL="0">
              <a:buNone/>
            </a:pPr>
            <a:r>
              <a:rPr lang="en-US" dirty="0">
                <a:solidFill>
                  <a:srgbClr val="000000"/>
                </a:solidFill>
              </a:rPr>
              <a:t>The problem</a:t>
            </a:r>
            <a:endParaRPr lang="en-US" dirty="0"/>
          </a:p>
        </p:txBody>
      </p:sp>
      <p:sp>
        <p:nvSpPr>
          <p:cNvPr id="4" name="Text 1"/>
          <p:cNvSpPr/>
          <p:nvPr/>
        </p:nvSpPr>
        <p:spPr>
          <a:xfrm>
            <a:off x="4762500" y="142875"/>
            <a:ext cx="3333750" cy="290513"/>
          </a:xfrm>
          <a:prstGeom prst="rect">
            <a:avLst/>
          </a:prstGeom>
          <a:solidFill>
            <a:srgbClr val="E4EEC2"/>
          </a:solidFill>
          <a:ln/>
        </p:spPr>
        <p:txBody>
          <a:bodyPr wrap="square" rtlCol="0" anchor="ctr"/>
          <a:lstStyle/>
          <a:p>
            <a:pPr indent="0" marL="0">
              <a:buNone/>
            </a:pPr>
            <a:r>
              <a:rPr lang="en-US" dirty="0">
                <a:solidFill>
                  <a:srgbClr val="000000"/>
                </a:solidFill>
              </a:rPr>
              <a:t>Problem Statement</a:t>
            </a:r>
            <a:endParaRPr lang="en-US" dirty="0"/>
          </a:p>
        </p:txBody>
      </p:sp>
      <p:sp>
        <p:nvSpPr>
          <p:cNvPr id="5" name="Text 2"/>
          <p:cNvSpPr/>
          <p:nvPr/>
        </p:nvSpPr>
        <p:spPr>
          <a:xfrm>
            <a:off x="4452938" y="600075"/>
            <a:ext cx="3952875" cy="2038350"/>
          </a:xfrm>
          <a:prstGeom prst="rect">
            <a:avLst/>
          </a:prstGeom>
          <a:solidFill>
            <a:srgbClr val="F0F0F0"/>
          </a:solidFill>
          <a:ln/>
        </p:spPr>
        <p:txBody>
          <a:bodyPr wrap="square" rtlCol="0" anchor="ctr"/>
          <a:lstStyle/>
          <a:p>
            <a:pPr indent="0" marL="0">
              <a:buNone/>
            </a:pPr>
            <a:r>
              <a:rPr lang="en-US" dirty="0">
                <a:solidFill>
                  <a:srgbClr val="000000"/>
                </a:solidFill>
              </a:rPr>
              <a:t>●Without data‑backed insights, Cyclistic cannot design effective marketing strategies to convert casual riders into annual members.
</a:t>
            </a:r>
            <a:endParaRPr lang="en-US" dirty="0"/>
          </a:p>
        </p:txBody>
      </p:sp>
      <p:sp>
        <p:nvSpPr>
          <p:cNvPr id="6" name="Text 3"/>
          <p:cNvSpPr/>
          <p:nvPr/>
        </p:nvSpPr>
        <p:spPr>
          <a:xfrm>
            <a:off x="4452938" y="2805113"/>
            <a:ext cx="3952875" cy="2038350"/>
          </a:xfrm>
          <a:prstGeom prst="rect">
            <a:avLst/>
          </a:prstGeom>
          <a:solidFill>
            <a:srgbClr val="F0F0F0"/>
          </a:solidFill>
          <a:ln/>
        </p:spPr>
        <p:txBody>
          <a:bodyPr wrap="square" rtlCol="0" anchor="ctr"/>
          <a:lstStyle/>
          <a:p>
            <a:pPr indent="0" marL="0">
              <a:buNone/>
            </a:pPr>
            <a:r>
              <a:rPr lang="en-US" dirty="0">
                <a:solidFill>
                  <a:srgbClr val="000000"/>
                </a:solidFill>
              </a:rPr>
              <a:t>●A comprehensive analysis of historical trip data—supported by—is required to identify behavioral differences, uncover conversion opportunities, and justify strategic recommendations to Cyclistic executives.</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5D1"/>
        </a:solidFill>
      </p:bgPr>
    </p:bg>
    <p:spTree>
      <p:nvGrpSpPr>
        <p:cNvPr id="1" name=""/>
        <p:cNvGrpSpPr/>
        <p:nvPr/>
      </p:nvGrpSpPr>
      <p:grpSpPr>
        <a:xfrm>
          <a:off x="0" y="0"/>
          <a:ext cx="0" cy="0"/>
          <a:chOff x="0" y="0"/>
          <a:chExt cx="0" cy="0"/>
        </a:xfrm>
      </p:grpSpPr>
      <p:pic>
        <p:nvPicPr>
          <p:cNvPr id="3" name="Image 0" descr="preencoded.png">    </p:cNvPr>
          <p:cNvPicPr>
            <a:picLocks noChangeAspect="1"/>
          </p:cNvPicPr>
          <p:nvPr/>
        </p:nvPicPr>
        <p:blipFill>
          <a:blip r:embed="rId1"/>
          <a:srcRect l="0" r="0" t="0" b="0"/>
          <a:stretch/>
        </p:blipFill>
        <p:spPr>
          <a:xfrm>
            <a:off x="0" y="0"/>
            <a:ext cx="9144000" cy="5143500"/>
          </a:xfrm>
          <a:prstGeom prst="rect">
            <a:avLst/>
          </a:prstGeom>
        </p:spPr>
      </p:pic>
      <p:sp>
        <p:nvSpPr>
          <p:cNvPr id="4" name="Text 0"/>
          <p:cNvSpPr/>
          <p:nvPr/>
        </p:nvSpPr>
        <p:spPr>
          <a:xfrm>
            <a:off x="3576638" y="295275"/>
            <a:ext cx="5114925" cy="990600"/>
          </a:xfrm>
          <a:prstGeom prst="wedgeRoundRectCallout">
            <a:avLst/>
          </a:prstGeom>
          <a:solidFill>
            <a:srgbClr val="E4EEC2"/>
          </a:solidFill>
          <a:ln w="4524">
            <a:solidFill>
              <a:srgbClr val="000000"/>
            </a:solidFill>
          </a:ln>
        </p:spPr>
        <p:txBody>
          <a:bodyPr wrap="square" rtlCol="0" anchor="ctr"/>
          <a:lstStyle/>
          <a:p>
            <a:pPr indent="0" marL="0">
              <a:buNone/>
            </a:pPr>
            <a:r>
              <a:rPr lang="en-US" dirty="0">
                <a:solidFill>
                  <a:srgbClr val="000000"/>
                </a:solidFill>
              </a:rPr>
              <a:t>Project Goals</a:t>
            </a:r>
            <a:endParaRPr lang="en-US" dirty="0"/>
          </a:p>
        </p:txBody>
      </p:sp>
      <p:sp>
        <p:nvSpPr>
          <p:cNvPr id="5" name="Text 1"/>
          <p:cNvSpPr/>
          <p:nvPr/>
        </p:nvSpPr>
        <p:spPr>
          <a:xfrm>
            <a:off x="404813" y="1471613"/>
            <a:ext cx="6005513" cy="914400"/>
          </a:xfrm>
          <a:prstGeom prst="rightArrow">
            <a:avLst/>
          </a:prstGeom>
          <a:solidFill>
            <a:srgbClr val="FFF5D1"/>
          </a:solidFill>
          <a:ln w="4524">
            <a:solidFill>
              <a:srgbClr val="000000"/>
            </a:solidFill>
          </a:ln>
        </p:spPr>
        <p:txBody>
          <a:bodyPr wrap="square" rtlCol="0" anchor="ctr"/>
          <a:lstStyle/>
          <a:p>
            <a:pPr indent="0" marL="0">
              <a:buNone/>
            </a:pPr>
            <a:r>
              <a:rPr lang="en-US" dirty="0">
                <a:solidFill>
                  <a:srgbClr val="000000"/>
                </a:solidFill>
              </a:rPr>
              <a:t>Goal 1 — Understand behavioral differences between rider types</a:t>
            </a:r>
            <a:endParaRPr lang="en-US" dirty="0"/>
          </a:p>
        </p:txBody>
      </p:sp>
      <p:sp>
        <p:nvSpPr>
          <p:cNvPr id="6" name="Text 2"/>
          <p:cNvSpPr/>
          <p:nvPr/>
        </p:nvSpPr>
        <p:spPr>
          <a:xfrm>
            <a:off x="3114675" y="2571750"/>
            <a:ext cx="5576888" cy="2190750"/>
          </a:xfrm>
          <a:prstGeom prst="rect">
            <a:avLst/>
          </a:prstGeom>
          <a:solidFill>
            <a:srgbClr val="FFF5D1"/>
          </a:solidFill>
          <a:ln/>
        </p:spPr>
        <p:txBody>
          <a:bodyPr wrap="square" rtlCol="0" anchor="ctr"/>
          <a:lstStyle/>
          <a:p>
            <a:pPr indent="0" marL="0">
              <a:buNone/>
            </a:pPr>
            <a:r>
              <a:rPr lang="en-US" dirty="0">
                <a:solidFill>
                  <a:srgbClr val="000000"/>
                </a:solidFill>
              </a:rPr>
              <a:t>Identify how casual riders and annual members differ in:</a:t>
            </a:r>
            <a:endParaRPr lang="en-US" dirty="0"/>
          </a:p>
          <a:p>
            <a:pPr indent="0" marL="0">
              <a:buNone/>
            </a:pPr>
            <a:r>
              <a:rPr lang="en-US" dirty="0">
                <a:solidFill>
                  <a:srgbClr val="000000"/>
                </a:solidFill>
              </a:rPr>
              <a:t>Ride frequency</a:t>
            </a:r>
            <a:endParaRPr lang="en-US" dirty="0"/>
          </a:p>
          <a:p>
            <a:pPr indent="0" marL="0">
              <a:buNone/>
            </a:pPr>
            <a:r>
              <a:rPr lang="en-US" dirty="0">
                <a:solidFill>
                  <a:srgbClr val="000000"/>
                </a:solidFill>
              </a:rPr>
              <a:t>Ride duration</a:t>
            </a:r>
            <a:endParaRPr lang="en-US" dirty="0"/>
          </a:p>
          <a:p>
            <a:pPr indent="0" marL="0">
              <a:buNone/>
            </a:pPr>
            <a:r>
              <a:rPr lang="en-US" dirty="0">
                <a:solidFill>
                  <a:srgbClr val="000000"/>
                </a:solidFill>
              </a:rPr>
              <a:t>Day‑of‑week usage</a:t>
            </a:r>
            <a:endParaRPr lang="en-US" dirty="0"/>
          </a:p>
          <a:p>
            <a:pPr indent="0" marL="0">
              <a:buNone/>
            </a:pPr>
            <a:r>
              <a:rPr lang="en-US" dirty="0">
                <a:solidFill>
                  <a:srgbClr val="000000"/>
                </a:solidFill>
              </a:rPr>
              <a:t>Time‑of‑day patterns</a:t>
            </a:r>
            <a:endParaRPr lang="en-US" dirty="0"/>
          </a:p>
          <a:p>
            <a:pPr indent="0" marL="0">
              <a:buNone/>
            </a:pPr>
            <a:r>
              <a:rPr lang="en-US" dirty="0">
                <a:solidFill>
                  <a:srgbClr val="000000"/>
                </a:solidFill>
              </a:rPr>
              <a:t>Station usage</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5D1"/>
        </a:solidFill>
      </p:bgPr>
    </p:bg>
    <p:spTree>
      <p:nvGrpSpPr>
        <p:cNvPr id="1" name=""/>
        <p:cNvGrpSpPr/>
        <p:nvPr/>
      </p:nvGrpSpPr>
      <p:grpSpPr>
        <a:xfrm>
          <a:off x="0" y="0"/>
          <a:ext cx="0" cy="0"/>
          <a:chOff x="0" y="0"/>
          <a:chExt cx="0" cy="0"/>
        </a:xfrm>
      </p:grpSpPr>
      <p:pic>
        <p:nvPicPr>
          <p:cNvPr id="3" name="Image 0" descr="preencoded.png">    </p:cNvPr>
          <p:cNvPicPr>
            <a:picLocks noChangeAspect="1"/>
          </p:cNvPicPr>
          <p:nvPr/>
        </p:nvPicPr>
        <p:blipFill>
          <a:blip r:embed="rId1"/>
          <a:srcRect l="0" r="0" t="0" b="0"/>
          <a:stretch/>
        </p:blipFill>
        <p:spPr>
          <a:xfrm>
            <a:off x="0" y="0"/>
            <a:ext cx="9144000" cy="5143500"/>
          </a:xfrm>
          <a:prstGeom prst="rect">
            <a:avLst/>
          </a:prstGeom>
        </p:spPr>
      </p:pic>
      <p:sp>
        <p:nvSpPr>
          <p:cNvPr id="4" name="Text 0"/>
          <p:cNvSpPr/>
          <p:nvPr/>
        </p:nvSpPr>
        <p:spPr>
          <a:xfrm>
            <a:off x="3576638" y="295275"/>
            <a:ext cx="5114925" cy="990600"/>
          </a:xfrm>
          <a:prstGeom prst="wedgeRoundRectCallout">
            <a:avLst/>
          </a:prstGeom>
          <a:solidFill>
            <a:srgbClr val="E4EEC2"/>
          </a:solidFill>
          <a:ln w="4524">
            <a:solidFill>
              <a:srgbClr val="000000"/>
            </a:solidFill>
          </a:ln>
        </p:spPr>
        <p:txBody>
          <a:bodyPr wrap="square" rtlCol="0" anchor="ctr"/>
          <a:lstStyle/>
          <a:p>
            <a:pPr indent="0" marL="0">
              <a:buNone/>
            </a:pPr>
            <a:r>
              <a:rPr lang="en-US" dirty="0">
                <a:solidFill>
                  <a:srgbClr val="000000"/>
                </a:solidFill>
              </a:rPr>
              <a:t>Project Goals</a:t>
            </a:r>
            <a:endParaRPr lang="en-US" dirty="0"/>
          </a:p>
        </p:txBody>
      </p:sp>
      <p:sp>
        <p:nvSpPr>
          <p:cNvPr id="5" name="Text 1"/>
          <p:cNvSpPr/>
          <p:nvPr/>
        </p:nvSpPr>
        <p:spPr>
          <a:xfrm>
            <a:off x="404813" y="1471613"/>
            <a:ext cx="6005513" cy="914400"/>
          </a:xfrm>
          <a:prstGeom prst="rightArrow">
            <a:avLst/>
          </a:prstGeom>
          <a:solidFill>
            <a:srgbClr val="FFF5D1"/>
          </a:solidFill>
          <a:ln w="4524">
            <a:solidFill>
              <a:srgbClr val="000000"/>
            </a:solidFill>
          </a:ln>
        </p:spPr>
        <p:txBody>
          <a:bodyPr wrap="square" rtlCol="0" anchor="ctr"/>
          <a:lstStyle/>
          <a:p>
            <a:pPr indent="0" marL="0">
              <a:buNone/>
            </a:pPr>
            <a:r>
              <a:rPr lang="en-US" dirty="0">
                <a:solidFill>
                  <a:srgbClr val="000000"/>
                </a:solidFill>
              </a:rPr>
              <a:t>Goal 2 — Identify conversion opportunities</a:t>
            </a:r>
            <a:endParaRPr lang="en-US" dirty="0"/>
          </a:p>
        </p:txBody>
      </p:sp>
      <p:sp>
        <p:nvSpPr>
          <p:cNvPr id="6" name="Text 2"/>
          <p:cNvSpPr/>
          <p:nvPr/>
        </p:nvSpPr>
        <p:spPr>
          <a:xfrm>
            <a:off x="3114675" y="2571750"/>
            <a:ext cx="5576888" cy="2190750"/>
          </a:xfrm>
          <a:prstGeom prst="rect">
            <a:avLst/>
          </a:prstGeom>
          <a:solidFill>
            <a:srgbClr val="F0F0F0"/>
          </a:solidFill>
          <a:ln/>
        </p:spPr>
        <p:txBody>
          <a:bodyPr wrap="square" rtlCol="0" anchor="ctr"/>
          <a:lstStyle/>
          <a:p>
            <a:pPr indent="0" marL="0">
              <a:buNone/>
            </a:pPr>
            <a:r>
              <a:rPr lang="en-US" dirty="0">
                <a:solidFill>
                  <a:srgbClr val="000000"/>
                </a:solidFill>
              </a:rPr>
              <a:t>Use behavioral patterns to pinpoint:</a:t>
            </a:r>
            <a:endParaRPr lang="en-US" dirty="0"/>
          </a:p>
          <a:p>
            <a:pPr indent="0" marL="0">
              <a:buNone/>
            </a:pPr>
            <a:r>
              <a:rPr lang="en-US" dirty="0">
                <a:solidFill>
                  <a:srgbClr val="000000"/>
                </a:solidFill>
              </a:rPr>
              <a:t>When casual riders are most active</a:t>
            </a:r>
            <a:endParaRPr lang="en-US" dirty="0"/>
          </a:p>
          <a:p>
            <a:pPr indent="0" marL="0">
              <a:buNone/>
            </a:pPr>
            <a:r>
              <a:rPr lang="en-US" dirty="0">
                <a:solidFill>
                  <a:srgbClr val="000000"/>
                </a:solidFill>
              </a:rPr>
              <a:t>Where they ride</a:t>
            </a:r>
            <a:endParaRPr lang="en-US" dirty="0"/>
          </a:p>
          <a:p>
            <a:pPr indent="0" marL="0">
              <a:buNone/>
            </a:pPr>
            <a:r>
              <a:rPr lang="en-US" dirty="0">
                <a:solidFill>
                  <a:srgbClr val="000000"/>
                </a:solidFill>
              </a:rPr>
              <a:t>What value propositions would appeal to them</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5D1"/>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rcRect l="0" r="0" t="0" b="0"/>
          <a:stretch/>
        </p:blipFill>
        <p:spPr>
          <a:xfrm>
            <a:off x="0" y="0"/>
            <a:ext cx="9144000" cy="5143500"/>
          </a:xfrm>
          <a:prstGeom prst="rect">
            <a:avLst/>
          </a:prstGeom>
        </p:spPr>
      </p:pic>
      <p:sp>
        <p:nvSpPr>
          <p:cNvPr id="3" name="Text 0"/>
          <p:cNvSpPr/>
          <p:nvPr/>
        </p:nvSpPr>
        <p:spPr>
          <a:xfrm>
            <a:off x="3576638" y="295275"/>
            <a:ext cx="5114925" cy="990600"/>
          </a:xfrm>
          <a:prstGeom prst="wedgeRoundRectCallout">
            <a:avLst/>
          </a:prstGeom>
          <a:solidFill>
            <a:srgbClr val="E4EEC2"/>
          </a:solidFill>
          <a:ln w="4524">
            <a:solidFill>
              <a:srgbClr val="000000"/>
            </a:solidFill>
          </a:ln>
        </p:spPr>
        <p:txBody>
          <a:bodyPr wrap="square" rtlCol="0" anchor="ctr"/>
          <a:lstStyle/>
          <a:p>
            <a:pPr indent="0" marL="0">
              <a:buNone/>
            </a:pPr>
            <a:r>
              <a:rPr lang="en-US" dirty="0">
                <a:solidFill>
                  <a:srgbClr val="000000"/>
                </a:solidFill>
              </a:rPr>
              <a:t>Project Goals</a:t>
            </a:r>
            <a:endParaRPr lang="en-US" dirty="0"/>
          </a:p>
        </p:txBody>
      </p:sp>
      <p:sp>
        <p:nvSpPr>
          <p:cNvPr id="4" name="Text 1"/>
          <p:cNvSpPr/>
          <p:nvPr/>
        </p:nvSpPr>
        <p:spPr>
          <a:xfrm>
            <a:off x="404813" y="1471613"/>
            <a:ext cx="6005513" cy="914400"/>
          </a:xfrm>
          <a:prstGeom prst="rightArrow">
            <a:avLst/>
          </a:prstGeom>
          <a:solidFill>
            <a:srgbClr val="F0F0F0"/>
          </a:solidFill>
          <a:ln w="4524">
            <a:solidFill>
              <a:srgbClr val="000000"/>
            </a:solidFill>
          </a:ln>
        </p:spPr>
        <p:txBody>
          <a:bodyPr wrap="square" rtlCol="0" anchor="ctr"/>
          <a:lstStyle/>
          <a:p>
            <a:pPr indent="0" marL="0">
              <a:buNone/>
            </a:pPr>
            <a:r>
              <a:rPr lang="en-US" dirty="0">
                <a:solidFill>
                  <a:srgbClr val="000000"/>
                </a:solidFill>
              </a:rPr>
              <a:t>Goal 3 — Recommend a targeted membership strategy</a:t>
            </a:r>
            <a:endParaRPr lang="en-US" dirty="0"/>
          </a:p>
        </p:txBody>
      </p:sp>
      <p:sp>
        <p:nvSpPr>
          <p:cNvPr id="5" name="Text 2"/>
          <p:cNvSpPr/>
          <p:nvPr/>
        </p:nvSpPr>
        <p:spPr>
          <a:xfrm>
            <a:off x="3114675" y="2571750"/>
            <a:ext cx="5576888" cy="2190750"/>
          </a:xfrm>
          <a:prstGeom prst="rect">
            <a:avLst/>
          </a:prstGeom>
          <a:solidFill>
            <a:srgbClr val="E4EEC2"/>
          </a:solidFill>
          <a:ln/>
        </p:spPr>
        <p:txBody>
          <a:bodyPr wrap="square" rtlCol="0" anchor="ctr"/>
          <a:lstStyle/>
          <a:p>
            <a:pPr indent="0" marL="0">
              <a:buNone/>
            </a:pPr>
            <a:r>
              <a:rPr lang="en-US" dirty="0">
                <a:solidFill>
                  <a:srgbClr val="000000"/>
                </a:solidFill>
              </a:rPr>
              <a:t>Translate insights into actionable marketing tactics that:</a:t>
            </a:r>
            <a:endParaRPr lang="en-US" dirty="0"/>
          </a:p>
          <a:p>
            <a:pPr indent="0" marL="0">
              <a:buNone/>
            </a:pPr>
            <a:r>
              <a:rPr lang="en-US" dirty="0">
                <a:solidFill>
                  <a:srgbClr val="000000"/>
                </a:solidFill>
              </a:rPr>
              <a:t>Increase membership adoption</a:t>
            </a:r>
            <a:endParaRPr lang="en-US" dirty="0"/>
          </a:p>
          <a:p>
            <a:pPr indent="0" marL="0">
              <a:buNone/>
            </a:pPr>
            <a:r>
              <a:rPr lang="en-US" dirty="0">
                <a:solidFill>
                  <a:srgbClr val="000000"/>
                </a:solidFill>
              </a:rPr>
              <a:t>Improve customer lifetime value</a:t>
            </a:r>
            <a:endParaRPr lang="en-US" dirty="0"/>
          </a:p>
          <a:p>
            <a:pPr indent="0" marL="0">
              <a:buNone/>
            </a:pPr>
            <a:r>
              <a:rPr lang="en-US" dirty="0">
                <a:solidFill>
                  <a:srgbClr val="000000"/>
                </a:solidFill>
              </a:rPr>
              <a:t>Strengthen Cyclistic’s competitive position</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5D1"/>
        </a:solidFill>
      </p:bgPr>
    </p:bg>
    <p:spTree>
      <p:nvGrpSpPr>
        <p:cNvPr id="1" name=""/>
        <p:cNvGrpSpPr/>
        <p:nvPr/>
      </p:nvGrpSpPr>
      <p:grpSpPr>
        <a:xfrm>
          <a:off x="0" y="0"/>
          <a:ext cx="0" cy="0"/>
          <a:chOff x="0" y="0"/>
          <a:chExt cx="0" cy="0"/>
        </a:xfrm>
      </p:grpSpPr>
      <p:pic>
        <p:nvPicPr>
          <p:cNvPr id="3" name="Image 0" descr="preencoded.png">    </p:cNvPr>
          <p:cNvPicPr>
            <a:picLocks noChangeAspect="1"/>
          </p:cNvPicPr>
          <p:nvPr/>
        </p:nvPicPr>
        <p:blipFill>
          <a:blip r:embed="rId1"/>
          <a:srcRect l="0" r="0" t="0" b="0"/>
          <a:stretch/>
        </p:blipFill>
        <p:spPr>
          <a:xfrm>
            <a:off x="38100" y="28575"/>
            <a:ext cx="9105900" cy="5114925"/>
          </a:xfrm>
          <a:prstGeom prst="rect">
            <a:avLst/>
          </a:prstGeom>
        </p:spPr>
      </p:pic>
      <p:sp>
        <p:nvSpPr>
          <p:cNvPr id="4" name="Text 0"/>
          <p:cNvSpPr/>
          <p:nvPr/>
        </p:nvSpPr>
        <p:spPr>
          <a:xfrm>
            <a:off x="3281363" y="1262063"/>
            <a:ext cx="5195888" cy="1000125"/>
          </a:xfrm>
          <a:prstGeom prst="wedgeRoundRectCallout">
            <a:avLst/>
          </a:prstGeom>
          <a:solidFill>
            <a:srgbClr val="FFF5D1"/>
          </a:solidFill>
          <a:ln w="4524">
            <a:solidFill>
              <a:srgbClr val="000000"/>
            </a:solidFill>
          </a:ln>
        </p:spPr>
        <p:txBody>
          <a:bodyPr wrap="square" rtlCol="0" anchor="ctr"/>
          <a:lstStyle/>
          <a:p>
            <a:pPr indent="0" marL="0">
              <a:buNone/>
            </a:pPr>
            <a:r>
              <a:rPr lang="en-US" dirty="0">
                <a:solidFill>
                  <a:srgbClr val="000000"/>
                </a:solidFill>
              </a:rPr>
              <a:t>Why Membership Growth Matters</a:t>
            </a:r>
            <a:endParaRPr lang="en-US" dirty="0"/>
          </a:p>
        </p:txBody>
      </p:sp>
      <p:sp>
        <p:nvSpPr>
          <p:cNvPr id="5" name="Text 1"/>
          <p:cNvSpPr/>
          <p:nvPr/>
        </p:nvSpPr>
        <p:spPr>
          <a:xfrm>
            <a:off x="1652588" y="2700338"/>
            <a:ext cx="5491163" cy="1952625"/>
          </a:xfrm>
          <a:prstGeom prst="ellipse">
            <a:avLst/>
          </a:prstGeom>
          <a:solidFill>
            <a:srgbClr val="FFF5D1"/>
          </a:solidFill>
          <a:ln/>
        </p:spPr>
        <p:txBody>
          <a:bodyPr wrap="square" rtlCol="0" anchor="ctr"/>
          <a:lstStyle/>
          <a:p>
            <a:pPr indent="0" marL="0">
              <a:buNone/>
            </a:pPr>
            <a:r>
              <a:rPr lang="en-US" dirty="0">
                <a:solidFill>
                  <a:srgbClr val="000000"/>
                </a:solidFill>
              </a:rPr>
              <a:t>Annual members = higher lifetime value</a:t>
            </a:r>
            <a:endParaRPr lang="en-US" dirty="0"/>
          </a:p>
          <a:p>
            <a:pPr indent="0" marL="0">
              <a:buNone/>
            </a:pPr>
            <a:r>
              <a:rPr lang="en-US" dirty="0">
                <a:solidFill>
                  <a:srgbClr val="000000"/>
                </a:solidFill>
              </a:rPr>
              <a:t>Casual riders = warm leads already using Cyclistic</a:t>
            </a:r>
            <a:endParaRPr lang="en-US" dirty="0"/>
          </a:p>
          <a:p>
            <a:pPr indent="0" marL="0">
              <a:buNone/>
            </a:pPr>
            <a:r>
              <a:rPr lang="en-US" dirty="0">
                <a:solidFill>
                  <a:srgbClr val="000000"/>
                </a:solidFill>
              </a:rPr>
              <a:t>Goal: convert casual riders into members</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5D1"/>
        </a:solidFill>
      </p:bgPr>
    </p:bg>
    <p:spTree>
      <p:nvGrpSpPr>
        <p:cNvPr id="1" name=""/>
        <p:cNvGrpSpPr/>
        <p:nvPr/>
      </p:nvGrpSpPr>
      <p:grpSpPr>
        <a:xfrm>
          <a:off x="0" y="0"/>
          <a:ext cx="0" cy="0"/>
          <a:chOff x="0" y="0"/>
          <a:chExt cx="0" cy="0"/>
        </a:xfrm>
      </p:grpSpPr>
      <p:pic>
        <p:nvPicPr>
          <p:cNvPr id="3" name="Image 0" descr="preencoded.png">    </p:cNvPr>
          <p:cNvPicPr>
            <a:picLocks noChangeAspect="1"/>
          </p:cNvPicPr>
          <p:nvPr/>
        </p:nvPicPr>
        <p:blipFill>
          <a:blip r:embed="rId1"/>
          <a:srcRect l="0" r="363" t="0" b="0"/>
          <a:stretch/>
        </p:blipFill>
        <p:spPr>
          <a:xfrm>
            <a:off x="-33337" y="0"/>
            <a:ext cx="9144000" cy="5143500"/>
          </a:xfrm>
          <a:prstGeom prst="rect">
            <a:avLst/>
          </a:prstGeom>
        </p:spPr>
      </p:pic>
      <p:sp>
        <p:nvSpPr>
          <p:cNvPr id="4" name="Text 0"/>
          <p:cNvSpPr/>
          <p:nvPr/>
        </p:nvSpPr>
        <p:spPr>
          <a:xfrm>
            <a:off x="114300" y="2276475"/>
            <a:ext cx="3267075" cy="585788"/>
          </a:xfrm>
          <a:prstGeom prst="rect">
            <a:avLst/>
          </a:prstGeom>
          <a:solidFill>
            <a:srgbClr val="E4EEC2"/>
          </a:solidFill>
          <a:ln/>
        </p:spPr>
        <p:txBody>
          <a:bodyPr wrap="square" rtlCol="0" anchor="ctr"/>
          <a:lstStyle/>
          <a:p>
            <a:pPr indent="0" marL="0">
              <a:buNone/>
            </a:pPr>
            <a:r>
              <a:rPr lang="en-US" dirty="0">
                <a:solidFill>
                  <a:srgbClr val="000000"/>
                </a:solidFill>
              </a:rPr>
              <a:t>Dataset Overview</a:t>
            </a:r>
            <a:endParaRPr lang="en-US" dirty="0"/>
          </a:p>
        </p:txBody>
      </p:sp>
      <p:sp>
        <p:nvSpPr>
          <p:cNvPr id="5" name="Text 1"/>
          <p:cNvSpPr/>
          <p:nvPr/>
        </p:nvSpPr>
        <p:spPr>
          <a:xfrm>
            <a:off x="3543300" y="1333500"/>
            <a:ext cx="5238750" cy="2681288"/>
          </a:xfrm>
          <a:prstGeom prst="rect">
            <a:avLst/>
          </a:prstGeom>
          <a:solidFill>
            <a:srgbClr val="E4EEC2"/>
          </a:solidFill>
          <a:ln/>
        </p:spPr>
        <p:txBody>
          <a:bodyPr wrap="square" rtlCol="0" anchor="ctr"/>
          <a:lstStyle/>
          <a:p>
            <a:pPr indent="0" marL="0">
              <a:buNone/>
            </a:pPr>
            <a:r>
              <a:rPr lang="en-US" dirty="0">
                <a:solidFill>
                  <a:srgbClr val="000000"/>
                </a:solidFill>
              </a:rPr>
              <a:t>Using fields such as ride_id, rideable_type, started_at, ended_at, station names/IDs, GPS coordinates, and member_casual, I:</a:t>
            </a:r>
            <a:endParaRPr lang="en-US" dirty="0"/>
          </a:p>
          <a:p>
            <a:pPr indent="0" marL="0">
              <a:buNone/>
            </a:pPr>
            <a:r>
              <a:rPr lang="en-US" dirty="0">
                <a:solidFill>
                  <a:srgbClr val="000000"/>
                </a:solidFill>
              </a:rPr>
              <a:t>Calculate ride length</a:t>
            </a:r>
            <a:endParaRPr lang="en-US" dirty="0"/>
          </a:p>
          <a:p>
            <a:pPr indent="0" marL="0">
              <a:buNone/>
            </a:pPr>
            <a:r>
              <a:rPr lang="en-US" dirty="0">
                <a:solidFill>
                  <a:srgbClr val="000000"/>
                </a:solidFill>
              </a:rPr>
              <a:t>Extract day of week and hour of day</a:t>
            </a:r>
            <a:endParaRPr lang="en-US" dirty="0"/>
          </a:p>
          <a:p>
            <a:pPr indent="0" marL="0">
              <a:buNone/>
            </a:pPr>
            <a:r>
              <a:rPr lang="en-US" dirty="0">
                <a:solidFill>
                  <a:srgbClr val="000000"/>
                </a:solidFill>
              </a:rPr>
              <a:t>Standardize rider type</a:t>
            </a:r>
            <a:endParaRPr lang="en-US" dirty="0"/>
          </a:p>
          <a:p>
            <a:pPr indent="0" marL="0">
              <a:buNone/>
            </a:pPr>
            <a:r>
              <a:rPr lang="en-US" dirty="0">
                <a:solidFill>
                  <a:srgbClr val="000000"/>
                </a:solidFill>
              </a:rPr>
              <a:t>Validate timestamps and station data</a:t>
            </a:r>
            <a:endParaRPr lang="en-US" dirty="0"/>
          </a:p>
          <a:p>
            <a:pPr indent="0" marL="0">
              <a:buNone/>
            </a:pPr>
            <a:r>
              <a:rPr lang="en-US" dirty="0">
                <a:solidFill>
                  <a:srgbClr val="000000"/>
                </a:solidFill>
              </a:rPr>
              <a:t>This ensures accurate analysis.</a:t>
            </a:r>
            <a:endParaRPr lang="en-US" dirty="0"/>
          </a:p>
        </p:txBody>
      </p:sp>
      <p:sp>
        <p:nvSpPr>
          <p:cNvPr id="6" name="Text 2"/>
          <p:cNvSpPr/>
          <p:nvPr/>
        </p:nvSpPr>
        <p:spPr>
          <a:xfrm>
            <a:off x="3690937" y="152400"/>
            <a:ext cx="5091113" cy="647700"/>
          </a:xfrm>
          <a:prstGeom prst="wedgeRoundRectCallout">
            <a:avLst/>
          </a:prstGeom>
          <a:solidFill>
            <a:srgbClr val="E4EEC2"/>
          </a:solidFill>
          <a:ln w="4524">
            <a:solidFill>
              <a:srgbClr val="000000"/>
            </a:solidFill>
          </a:ln>
        </p:spPr>
        <p:txBody>
          <a:bodyPr wrap="square" rtlCol="0" anchor="ctr"/>
          <a:lstStyle/>
          <a:p>
            <a:pPr indent="0" marL="0">
              <a:buNone/>
            </a:pPr>
            <a:r>
              <a:rPr lang="en-US" dirty="0">
                <a:solidFill>
                  <a:srgbClr val="000000"/>
                </a:solidFill>
              </a:rPr>
              <a:t>How I Achieve These Goals</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5D1"/>
        </a:solidFill>
      </p:bgPr>
    </p:bg>
    <p:spTree>
      <p:nvGrpSpPr>
        <p:cNvPr id="1" name=""/>
        <p:cNvGrpSpPr/>
        <p:nvPr/>
      </p:nvGrpSpPr>
      <p:grpSpPr>
        <a:xfrm>
          <a:off x="0" y="0"/>
          <a:ext cx="0" cy="0"/>
          <a:chOff x="0" y="0"/>
          <a:chExt cx="0" cy="0"/>
        </a:xfrm>
      </p:grpSpPr>
      <p:pic>
        <p:nvPicPr>
          <p:cNvPr id="3" name="Image 0" descr="preencoded.png">    </p:cNvPr>
          <p:cNvPicPr>
            <a:picLocks noChangeAspect="1"/>
          </p:cNvPicPr>
          <p:nvPr/>
        </p:nvPicPr>
        <p:blipFill>
          <a:blip r:embed="rId1"/>
          <a:srcRect l="0" r="104" t="0" b="0"/>
          <a:stretch/>
        </p:blipFill>
        <p:spPr>
          <a:xfrm>
            <a:off x="-9525" y="0"/>
            <a:ext cx="9144000" cy="5143500"/>
          </a:xfrm>
          <a:prstGeom prst="rect">
            <a:avLst/>
          </a:prstGeom>
        </p:spPr>
      </p:pic>
      <p:sp>
        <p:nvSpPr>
          <p:cNvPr id="4" name="Text 0"/>
          <p:cNvSpPr/>
          <p:nvPr/>
        </p:nvSpPr>
        <p:spPr>
          <a:xfrm>
            <a:off x="1476375" y="119063"/>
            <a:ext cx="6924675" cy="833438"/>
          </a:xfrm>
          <a:prstGeom prst="wedgeRoundRectCallout">
            <a:avLst/>
          </a:prstGeom>
          <a:solidFill>
            <a:srgbClr val="F0F0F0"/>
          </a:solidFill>
          <a:ln w="4524">
            <a:solidFill>
              <a:srgbClr val="000000"/>
            </a:solidFill>
          </a:ln>
        </p:spPr>
        <p:txBody>
          <a:bodyPr wrap="square" rtlCol="0" anchor="ctr"/>
          <a:lstStyle/>
          <a:p>
            <a:pPr indent="0" marL="0">
              <a:buNone/>
            </a:pPr>
            <a:r>
              <a:rPr lang="en-US" dirty="0">
                <a:solidFill>
                  <a:srgbClr val="000000"/>
                </a:solidFill>
              </a:rPr>
              <a:t>Insight 1: Members Ride More Frequently</a:t>
            </a:r>
            <a:endParaRPr lang="en-US" dirty="0"/>
          </a:p>
        </p:txBody>
      </p:sp>
      <p:pic>
        <p:nvPicPr>
          <p:cNvPr id="5" name="Image 1" descr="preencoded.png">    </p:cNvPr>
          <p:cNvPicPr>
            <a:picLocks noChangeAspect="1"/>
          </p:cNvPicPr>
          <p:nvPr/>
        </p:nvPicPr>
        <p:blipFill>
          <a:blip r:embed="rId2"/>
          <a:srcRect l="0" r="0" t="0" b="0"/>
          <a:stretch/>
        </p:blipFill>
        <p:spPr>
          <a:xfrm>
            <a:off x="1323975" y="952500"/>
            <a:ext cx="7019925" cy="4048125"/>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FF5D1"/>
        </a:solidFill>
      </p:bgPr>
    </p:bg>
    <p:spTree>
      <p:nvGrpSpPr>
        <p:cNvPr id="1" name=""/>
        <p:cNvGrpSpPr/>
        <p:nvPr/>
      </p:nvGrpSpPr>
      <p:grpSpPr>
        <a:xfrm>
          <a:off x="0" y="0"/>
          <a:ext cx="0" cy="0"/>
          <a:chOff x="0" y="0"/>
          <a:chExt cx="0" cy="0"/>
        </a:xfrm>
      </p:grpSpPr>
      <p:pic>
        <p:nvPicPr>
          <p:cNvPr id="3" name="Image 0" descr="preencoded.png">    </p:cNvPr>
          <p:cNvPicPr>
            <a:picLocks noChangeAspect="1"/>
          </p:cNvPicPr>
          <p:nvPr/>
        </p:nvPicPr>
        <p:blipFill>
          <a:blip r:embed="rId1"/>
          <a:srcRect l="0" r="0" t="0" b="0"/>
          <a:stretch/>
        </p:blipFill>
        <p:spPr>
          <a:xfrm>
            <a:off x="0" y="0"/>
            <a:ext cx="9144000" cy="5143500"/>
          </a:xfrm>
          <a:prstGeom prst="rect">
            <a:avLst/>
          </a:prstGeom>
        </p:spPr>
      </p:pic>
      <p:sp>
        <p:nvSpPr>
          <p:cNvPr id="4" name="Text 0"/>
          <p:cNvSpPr/>
          <p:nvPr/>
        </p:nvSpPr>
        <p:spPr>
          <a:xfrm>
            <a:off x="1438275" y="123825"/>
            <a:ext cx="6905625" cy="614363"/>
          </a:xfrm>
          <a:prstGeom prst="wedgeRoundRectCallout">
            <a:avLst/>
          </a:prstGeom>
          <a:solidFill>
            <a:srgbClr val="F0F0F0"/>
          </a:solidFill>
          <a:ln w="4524">
            <a:solidFill>
              <a:srgbClr val="000000"/>
            </a:solidFill>
          </a:ln>
        </p:spPr>
        <p:txBody>
          <a:bodyPr wrap="square" rtlCol="0" anchor="ctr"/>
          <a:lstStyle/>
          <a:p>
            <a:pPr indent="0" marL="0">
              <a:buNone/>
            </a:pPr>
            <a:r>
              <a:rPr lang="en-US" dirty="0">
                <a:solidFill>
                  <a:srgbClr val="000000"/>
                </a:solidFill>
              </a:rPr>
              <a:t>Insight 2: Casual Riders Take Longer Trips</a:t>
            </a:r>
            <a:endParaRPr lang="en-US" dirty="0"/>
          </a:p>
        </p:txBody>
      </p:sp>
      <p:pic>
        <p:nvPicPr>
          <p:cNvPr id="5" name="Image 1" descr="preencoded.png">    </p:cNvPr>
          <p:cNvPicPr>
            <a:picLocks noChangeAspect="1"/>
          </p:cNvPicPr>
          <p:nvPr/>
        </p:nvPicPr>
        <p:blipFill>
          <a:blip r:embed="rId2"/>
          <a:srcRect l="0" r="0" t="0" b="0"/>
          <a:stretch/>
        </p:blipFill>
        <p:spPr>
          <a:xfrm>
            <a:off x="1119188" y="900113"/>
            <a:ext cx="6905625" cy="41148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FF5D1"/>
        </a:solidFill>
      </p:bgPr>
    </p:bg>
    <p:spTree>
      <p:nvGrpSpPr>
        <p:cNvPr id="1" name=""/>
        <p:cNvGrpSpPr/>
        <p:nvPr/>
      </p:nvGrpSpPr>
      <p:grpSpPr>
        <a:xfrm>
          <a:off x="0" y="0"/>
          <a:ext cx="0" cy="0"/>
          <a:chOff x="0" y="0"/>
          <a:chExt cx="0" cy="0"/>
        </a:xfrm>
      </p:grpSpPr>
      <p:pic>
        <p:nvPicPr>
          <p:cNvPr id="3" name="Image 0" descr="preencoded.png">    </p:cNvPr>
          <p:cNvPicPr>
            <a:picLocks noChangeAspect="1"/>
          </p:cNvPicPr>
          <p:nvPr/>
        </p:nvPicPr>
        <p:blipFill>
          <a:blip r:embed="rId1"/>
          <a:srcRect l="0" r="0" t="0" b="0"/>
          <a:stretch/>
        </p:blipFill>
        <p:spPr>
          <a:xfrm>
            <a:off x="9525" y="19050"/>
            <a:ext cx="9134475" cy="5124450"/>
          </a:xfrm>
          <a:prstGeom prst="rect">
            <a:avLst/>
          </a:prstGeom>
        </p:spPr>
      </p:pic>
      <p:sp>
        <p:nvSpPr>
          <p:cNvPr id="4" name="Text 0"/>
          <p:cNvSpPr/>
          <p:nvPr/>
        </p:nvSpPr>
        <p:spPr>
          <a:xfrm>
            <a:off x="1790700" y="123825"/>
            <a:ext cx="6191250" cy="623888"/>
          </a:xfrm>
          <a:prstGeom prst="wedgeRoundRectCallout">
            <a:avLst/>
          </a:prstGeom>
          <a:solidFill>
            <a:srgbClr val="D9D9D9"/>
          </a:solidFill>
          <a:ln w="4524">
            <a:solidFill>
              <a:srgbClr val="000000"/>
            </a:solidFill>
          </a:ln>
        </p:spPr>
        <p:txBody>
          <a:bodyPr wrap="square" rtlCol="0" anchor="ctr"/>
          <a:lstStyle/>
          <a:p>
            <a:pPr indent="0" marL="0">
              <a:buNone/>
            </a:pPr>
            <a:r>
              <a:rPr lang="en-US" dirty="0">
                <a:solidFill>
                  <a:srgbClr val="000000"/>
                </a:solidFill>
              </a:rPr>
              <a:t>Insight 3: Day‑of‑Week Patterns</a:t>
            </a:r>
            <a:endParaRPr lang="en-US" dirty="0"/>
          </a:p>
        </p:txBody>
      </p:sp>
      <p:pic>
        <p:nvPicPr>
          <p:cNvPr id="5" name="Image 1" descr="preencoded.png">    </p:cNvPr>
          <p:cNvPicPr>
            <a:picLocks noChangeAspect="1"/>
          </p:cNvPicPr>
          <p:nvPr/>
        </p:nvPicPr>
        <p:blipFill>
          <a:blip r:embed="rId2"/>
          <a:srcRect l="0" r="0" t="0" b="0"/>
          <a:stretch/>
        </p:blipFill>
        <p:spPr>
          <a:xfrm>
            <a:off x="1500188" y="1033462"/>
            <a:ext cx="6405563" cy="368617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FF5D1"/>
        </a:solidFill>
      </p:bgPr>
    </p:bg>
    <p:spTree>
      <p:nvGrpSpPr>
        <p:cNvPr id="1" name=""/>
        <p:cNvGrpSpPr/>
        <p:nvPr/>
      </p:nvGrpSpPr>
      <p:grpSpPr>
        <a:xfrm>
          <a:off x="0" y="0"/>
          <a:ext cx="0" cy="0"/>
          <a:chOff x="0" y="0"/>
          <a:chExt cx="0" cy="0"/>
        </a:xfrm>
      </p:grpSpPr>
      <p:pic>
        <p:nvPicPr>
          <p:cNvPr id="3" name="Image 0" descr="preencoded.png">    </p:cNvPr>
          <p:cNvPicPr>
            <a:picLocks noChangeAspect="1"/>
          </p:cNvPicPr>
          <p:nvPr/>
        </p:nvPicPr>
        <p:blipFill>
          <a:blip r:embed="rId1"/>
          <a:srcRect l="0" r="104" t="0" b="185"/>
          <a:stretch/>
        </p:blipFill>
        <p:spPr>
          <a:xfrm>
            <a:off x="-9525" y="-9525"/>
            <a:ext cx="9144000" cy="5143500"/>
          </a:xfrm>
          <a:prstGeom prst="rect">
            <a:avLst/>
          </a:prstGeom>
        </p:spPr>
      </p:pic>
      <p:sp>
        <p:nvSpPr>
          <p:cNvPr id="4" name="Text 0"/>
          <p:cNvSpPr/>
          <p:nvPr/>
        </p:nvSpPr>
        <p:spPr>
          <a:xfrm>
            <a:off x="1152525" y="214313"/>
            <a:ext cx="7310438" cy="647700"/>
          </a:xfrm>
          <a:prstGeom prst="wedgeRoundRectCallout">
            <a:avLst/>
          </a:prstGeom>
          <a:solidFill>
            <a:srgbClr val="E4EEC2"/>
          </a:solidFill>
          <a:ln w="4524">
            <a:solidFill>
              <a:srgbClr val="000000"/>
            </a:solidFill>
          </a:ln>
        </p:spPr>
        <p:txBody>
          <a:bodyPr wrap="square" rtlCol="0" anchor="ctr"/>
          <a:lstStyle/>
          <a:p>
            <a:pPr indent="0" marL="0">
              <a:buNone/>
            </a:pPr>
            <a:r>
              <a:rPr lang="en-US" dirty="0">
                <a:solidFill>
                  <a:srgbClr val="000000"/>
                </a:solidFill>
              </a:rPr>
              <a:t>Insight 4: Ride Length Trends Across Days</a:t>
            </a:r>
            <a:endParaRPr lang="en-US" dirty="0"/>
          </a:p>
        </p:txBody>
      </p:sp>
      <p:pic>
        <p:nvPicPr>
          <p:cNvPr id="5" name="Image 1" descr="preencoded.png">    </p:cNvPr>
          <p:cNvPicPr>
            <a:picLocks noChangeAspect="1"/>
          </p:cNvPicPr>
          <p:nvPr/>
        </p:nvPicPr>
        <p:blipFill>
          <a:blip r:embed="rId2"/>
          <a:srcRect l="0" r="0" t="0" b="0"/>
          <a:stretch/>
        </p:blipFill>
        <p:spPr>
          <a:xfrm>
            <a:off x="1228725" y="985838"/>
            <a:ext cx="6748463" cy="3990975"/>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FF5D1"/>
        </a:solidFill>
      </p:bgPr>
    </p:bg>
    <p:spTree>
      <p:nvGrpSpPr>
        <p:cNvPr id="1" name=""/>
        <p:cNvGrpSpPr/>
        <p:nvPr/>
      </p:nvGrpSpPr>
      <p:grpSpPr>
        <a:xfrm>
          <a:off x="0" y="0"/>
          <a:ext cx="0" cy="0"/>
          <a:chOff x="0" y="0"/>
          <a:chExt cx="0" cy="0"/>
        </a:xfrm>
      </p:grpSpPr>
      <p:pic>
        <p:nvPicPr>
          <p:cNvPr id="3" name="Image 0" descr="preencoded.png">    </p:cNvPr>
          <p:cNvPicPr>
            <a:picLocks noChangeAspect="1"/>
          </p:cNvPicPr>
          <p:nvPr/>
        </p:nvPicPr>
        <p:blipFill>
          <a:blip r:embed="rId1"/>
          <a:srcRect l="0" r="260" t="0" b="0"/>
          <a:stretch/>
        </p:blipFill>
        <p:spPr>
          <a:xfrm>
            <a:off x="-23812" y="0"/>
            <a:ext cx="9144000" cy="5143500"/>
          </a:xfrm>
          <a:prstGeom prst="rect">
            <a:avLst/>
          </a:prstGeom>
        </p:spPr>
      </p:pic>
      <p:sp>
        <p:nvSpPr>
          <p:cNvPr id="4" name="Text 0"/>
          <p:cNvSpPr/>
          <p:nvPr/>
        </p:nvSpPr>
        <p:spPr>
          <a:xfrm>
            <a:off x="3314700" y="123825"/>
            <a:ext cx="5029200" cy="595313"/>
          </a:xfrm>
          <a:prstGeom prst="wedgeRoundRectCallout">
            <a:avLst/>
          </a:prstGeom>
          <a:solidFill>
            <a:srgbClr val="E4EEC2"/>
          </a:solidFill>
          <a:ln w="4524">
            <a:solidFill>
              <a:srgbClr val="000000"/>
            </a:solidFill>
          </a:ln>
        </p:spPr>
        <p:txBody>
          <a:bodyPr wrap="square" rtlCol="0" anchor="ctr"/>
          <a:lstStyle/>
          <a:p>
            <a:pPr indent="0" marL="0">
              <a:buNone/>
            </a:pPr>
            <a:r>
              <a:rPr lang="en-US" dirty="0">
                <a:solidFill>
                  <a:srgbClr val="000000"/>
                </a:solidFill>
              </a:rPr>
              <a:t>Insight 5: High‑Traffic Stations</a:t>
            </a:r>
            <a:endParaRPr lang="en-US" dirty="0"/>
          </a:p>
        </p:txBody>
      </p:sp>
      <p:pic>
        <p:nvPicPr>
          <p:cNvPr id="5" name="Image 1" descr="preencoded.png">    </p:cNvPr>
          <p:cNvPicPr>
            <a:picLocks noChangeAspect="1"/>
          </p:cNvPicPr>
          <p:nvPr/>
        </p:nvPicPr>
        <p:blipFill>
          <a:blip r:embed="rId2"/>
          <a:srcRect l="0" r="0" t="0" b="0"/>
          <a:stretch/>
        </p:blipFill>
        <p:spPr>
          <a:xfrm>
            <a:off x="1438275" y="895350"/>
            <a:ext cx="6905625" cy="4043363"/>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FFF5D1"/>
        </a:solidFill>
      </p:bgPr>
    </p:bg>
    <p:spTree>
      <p:nvGrpSpPr>
        <p:cNvPr id="1" name=""/>
        <p:cNvGrpSpPr/>
        <p:nvPr/>
      </p:nvGrpSpPr>
      <p:grpSpPr>
        <a:xfrm>
          <a:off x="0" y="0"/>
          <a:ext cx="0" cy="0"/>
          <a:chOff x="0" y="0"/>
          <a:chExt cx="0" cy="0"/>
        </a:xfrm>
      </p:grpSpPr>
      <p:pic>
        <p:nvPicPr>
          <p:cNvPr id="3" name="Image 0" descr="preencoded.png">    </p:cNvPr>
          <p:cNvPicPr>
            <a:picLocks noChangeAspect="1"/>
          </p:cNvPicPr>
          <p:nvPr/>
        </p:nvPicPr>
        <p:blipFill>
          <a:blip r:embed="rId1"/>
          <a:srcRect l="0" r="0" t="0" b="3485"/>
          <a:stretch/>
        </p:blipFill>
        <p:spPr>
          <a:xfrm>
            <a:off x="0" y="0"/>
            <a:ext cx="9144000" cy="5143500"/>
          </a:xfrm>
          <a:prstGeom prst="rect">
            <a:avLst/>
          </a:prstGeom>
        </p:spPr>
      </p:pic>
      <p:sp>
        <p:nvSpPr>
          <p:cNvPr id="4" name="Text 0"/>
          <p:cNvSpPr/>
          <p:nvPr/>
        </p:nvSpPr>
        <p:spPr>
          <a:xfrm>
            <a:off x="2124075" y="161925"/>
            <a:ext cx="5053013" cy="795338"/>
          </a:xfrm>
          <a:prstGeom prst="wedgeRoundRectCallout">
            <a:avLst/>
          </a:prstGeom>
          <a:solidFill>
            <a:srgbClr val="E4EEC2"/>
          </a:solidFill>
          <a:ln w="4524">
            <a:solidFill>
              <a:srgbClr val="000000"/>
            </a:solidFill>
          </a:ln>
        </p:spPr>
        <p:txBody>
          <a:bodyPr wrap="square" rtlCol="0" anchor="ctr"/>
          <a:lstStyle/>
          <a:p>
            <a:pPr indent="0" marL="0">
              <a:buNone/>
            </a:pPr>
            <a:r>
              <a:rPr lang="en-US" dirty="0">
                <a:solidFill>
                  <a:srgbClr val="000000"/>
                </a:solidFill>
              </a:rPr>
              <a:t>Strategic Recommendations</a:t>
            </a:r>
            <a:endParaRPr lang="en-US" dirty="0"/>
          </a:p>
        </p:txBody>
      </p:sp>
      <p:sp>
        <p:nvSpPr>
          <p:cNvPr id="5" name="Text 1"/>
          <p:cNvSpPr/>
          <p:nvPr/>
        </p:nvSpPr>
        <p:spPr>
          <a:xfrm>
            <a:off x="1900238" y="1314450"/>
            <a:ext cx="5276850" cy="3609975"/>
          </a:xfrm>
          <a:prstGeom prst="rect">
            <a:avLst/>
          </a:prstGeom>
          <a:solidFill>
            <a:srgbClr val="E4EEC2"/>
          </a:solidFill>
          <a:ln/>
        </p:spPr>
        <p:txBody>
          <a:bodyPr wrap="square" rtlCol="0" anchor="ctr"/>
          <a:lstStyle/>
          <a:p>
            <a:pPr indent="0" marL="0">
              <a:buNone/>
            </a:pPr>
            <a:r>
              <a:rPr lang="en-US" dirty="0">
                <a:solidFill>
                  <a:srgbClr val="000000"/>
                </a:solidFill>
              </a:rPr>
              <a:t>Based on these insights, the following strategies are most likely to convert casual riders into annual members:
1. Weekend‑Focused Membership Perks
2. Unlimited Ride Plans for Leisure Users
3. Geo‑Targeted Ads at High‑Traffic Stations
4. Digital Campaigns Tailored to Casual Rider Behavior
</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FFF5D1"/>
        </a:solidFill>
      </p:bgPr>
    </p:bg>
    <p:spTree>
      <p:nvGrpSpPr>
        <p:cNvPr id="1" name=""/>
        <p:cNvGrpSpPr/>
        <p:nvPr/>
      </p:nvGrpSpPr>
      <p:grpSpPr>
        <a:xfrm>
          <a:off x="0" y="0"/>
          <a:ext cx="0" cy="0"/>
          <a:chOff x="0" y="0"/>
          <a:chExt cx="0" cy="0"/>
        </a:xfrm>
      </p:grpSpPr>
      <p:pic>
        <p:nvPicPr>
          <p:cNvPr id="3" name="Image 0" descr="preencoded.png">    </p:cNvPr>
          <p:cNvPicPr>
            <a:picLocks noChangeAspect="1"/>
          </p:cNvPicPr>
          <p:nvPr/>
        </p:nvPicPr>
        <p:blipFill>
          <a:blip r:embed="rId1"/>
          <a:srcRect l="0" r="104" t="0" b="185"/>
          <a:stretch/>
        </p:blipFill>
        <p:spPr>
          <a:xfrm>
            <a:off x="-9525" y="-9525"/>
            <a:ext cx="9144000" cy="5143500"/>
          </a:xfrm>
          <a:prstGeom prst="rect">
            <a:avLst/>
          </a:prstGeom>
        </p:spPr>
      </p:pic>
      <p:sp>
        <p:nvSpPr>
          <p:cNvPr id="4" name="Text 0"/>
          <p:cNvSpPr/>
          <p:nvPr/>
        </p:nvSpPr>
        <p:spPr>
          <a:xfrm>
            <a:off x="2305050" y="214313"/>
            <a:ext cx="4957763" cy="823913"/>
          </a:xfrm>
          <a:prstGeom prst="wedgeRoundRectCallout">
            <a:avLst/>
          </a:prstGeom>
          <a:solidFill>
            <a:srgbClr val="D9D9D9"/>
          </a:solidFill>
          <a:ln w="4524">
            <a:solidFill>
              <a:srgbClr val="000000"/>
            </a:solidFill>
          </a:ln>
        </p:spPr>
        <p:txBody>
          <a:bodyPr wrap="square" rtlCol="0" anchor="ctr"/>
          <a:lstStyle/>
          <a:p>
            <a:pPr indent="0" marL="0">
              <a:buNone/>
            </a:pPr>
            <a:r>
              <a:rPr lang="en-US" dirty="0">
                <a:solidFill>
                  <a:srgbClr val="000000"/>
                </a:solidFill>
              </a:rPr>
              <a:t>Executive Summary</a:t>
            </a:r>
            <a:endParaRPr lang="en-US" dirty="0"/>
          </a:p>
        </p:txBody>
      </p:sp>
      <p:sp>
        <p:nvSpPr>
          <p:cNvPr id="5" name="Text 1"/>
          <p:cNvSpPr/>
          <p:nvPr/>
        </p:nvSpPr>
        <p:spPr>
          <a:xfrm>
            <a:off x="357188" y="1614488"/>
            <a:ext cx="8396288" cy="3200400"/>
          </a:xfrm>
          <a:prstGeom prst="ellipse">
            <a:avLst/>
          </a:prstGeom>
          <a:solidFill>
            <a:srgbClr val="E4EEC2"/>
          </a:solidFill>
          <a:ln/>
        </p:spPr>
        <p:txBody>
          <a:bodyPr wrap="square" rtlCol="0" anchor="ctr"/>
          <a:lstStyle/>
          <a:p>
            <a:pPr indent="0" marL="0">
              <a:buNone/>
            </a:pPr>
            <a:r>
              <a:rPr lang="en-US" dirty="0">
                <a:solidFill>
                  <a:srgbClr val="000000"/>
                </a:solidFill>
              </a:rPr>
              <a:t>Cyclistic’s historical trip data reveals clear behavioral differences between casual riders and annual members. </a:t>
            </a:r>
            <a:endParaRPr lang="en-US" dirty="0"/>
          </a:p>
          <a:p>
            <a:pPr indent="0" marL="0">
              <a:buNone/>
            </a:pPr>
            <a:r>
              <a:rPr lang="en-US" dirty="0">
                <a:solidFill>
                  <a:srgbClr val="000000"/>
                </a:solidFill>
              </a:rPr>
              <a:t>Members ride more frequently and consistently, especially during commute hours, indicating commuter‑driven usage. </a:t>
            </a:r>
            <a:endParaRPr lang="en-US" dirty="0"/>
          </a:p>
          <a:p>
            <a:pPr indent="0" marL="0">
              <a:buNone/>
            </a:pPr>
            <a:r>
              <a:rPr lang="en-US" dirty="0">
                <a:solidFill>
                  <a:srgbClr val="000000"/>
                </a:solidFill>
              </a:rPr>
              <a:t>Casual riders take longer trips, ride mostly on weekends, and cluster around Chicago’s major leisure destinations.</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16</Slides>
  <Notes>16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2026-09-08T05:23:51Z</dcterms:created>
  <dcterms:modified xsi:type="dcterms:W3CDTF">2026-09-08T05:23:51Z</dcterms:modified>
</cp:coreProperties>
</file>